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66" r:id="rId2"/>
    <p:sldId id="256" r:id="rId3"/>
    <p:sldId id="271" r:id="rId4"/>
    <p:sldId id="272" r:id="rId5"/>
    <p:sldId id="270" r:id="rId6"/>
    <p:sldId id="261" r:id="rId7"/>
    <p:sldId id="273" r:id="rId8"/>
    <p:sldId id="265" r:id="rId9"/>
    <p:sldId id="284" r:id="rId10"/>
    <p:sldId id="276" r:id="rId11"/>
    <p:sldId id="286" r:id="rId12"/>
    <p:sldId id="257" r:id="rId13"/>
    <p:sldId id="285" r:id="rId14"/>
    <p:sldId id="287" r:id="rId15"/>
    <p:sldId id="267" r:id="rId16"/>
  </p:sldIdLst>
  <p:sldSz cx="12192000" cy="6858000"/>
  <p:notesSz cx="6858000" cy="9144000"/>
  <p:defaultTextStyle>
    <a:defPPr>
      <a:defRPr lang="et-E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t-E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F0B791-0D86-42C4-A8CC-9832632C1A68}" type="datetimeFigureOut">
              <a:rPr lang="et-EE" smtClean="0"/>
              <a:t>23.03.2020</a:t>
            </a:fld>
            <a:endParaRPr lang="et-E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t-E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t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59527E-97BC-4F3A-9A51-8FDFAD36133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310308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59527E-97BC-4F3A-9A51-8FDFAD36133F}" type="slidenum">
              <a:rPr lang="et-EE" smtClean="0"/>
              <a:t>7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887968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3449A-8505-4DF4-92DF-A04B5F4B3BBF}" type="slidenum">
              <a:rPr lang="et-EE" smtClean="0"/>
              <a:t>13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551020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t-E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827208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485019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251897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041136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638019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071414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352746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813230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151607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884334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t-E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100090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t-EE"/>
              <a:t>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t-EE"/>
              <a:t>Risto Heinsar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3D6BF8-BED5-49CF-A2B1-B145E0CE6C53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54979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t-E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4377" y="0"/>
            <a:ext cx="10885311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1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5878706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</a:t>
            </a:r>
            <a:r>
              <a:rPr lang="et-EE" dirty="0"/>
              <a:t>: </a:t>
            </a:r>
            <a:r>
              <a:rPr lang="et-EE" dirty="0" err="1"/>
              <a:t>defensive</a:t>
            </a:r>
            <a:r>
              <a:rPr lang="et-EE" dirty="0"/>
              <a:t> </a:t>
            </a:r>
            <a:r>
              <a:rPr lang="et-EE" dirty="0" err="1"/>
              <a:t>programming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14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stdio.h</a:t>
            </a:r>
            <a:r>
              <a:rPr lang="en-US" sz="14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14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stdlib.h</a:t>
            </a:r>
            <a:r>
              <a:rPr lang="en-US" sz="14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SafeFree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**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malloc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SafeFree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*)&amp;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14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SafeFree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**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!=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&amp;&amp; *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!=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{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(*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*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Bef>
                <a:spcPts val="600"/>
              </a:spcBef>
              <a:buNone/>
            </a:pPr>
            <a:endParaRPr lang="et-EE" sz="1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Rectangle 4"/>
          <p:cNvSpPr/>
          <p:nvPr/>
        </p:nvSpPr>
        <p:spPr>
          <a:xfrm>
            <a:off x="8723415" y="3122613"/>
            <a:ext cx="1279071" cy="1094014"/>
          </a:xfrm>
          <a:prstGeom prst="rect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*arr</a:t>
            </a:r>
            <a:b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b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0x00AAF4</a:t>
            </a:r>
            <a:endParaRPr lang="et-EE" sz="2000" dirty="0"/>
          </a:p>
        </p:txBody>
      </p:sp>
      <p:sp>
        <p:nvSpPr>
          <p:cNvPr id="6" name="Rectangle 5"/>
          <p:cNvSpPr/>
          <p:nvPr/>
        </p:nvSpPr>
        <p:spPr>
          <a:xfrm>
            <a:off x="8723415" y="4601870"/>
            <a:ext cx="1279071" cy="1094014"/>
          </a:xfrm>
          <a:prstGeom prst="rect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*arr[0]</a:t>
            </a:r>
            <a:b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b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endParaRPr lang="et-EE" sz="2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>
            <a:off x="9362951" y="4216627"/>
            <a:ext cx="1918" cy="33791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723415" y="5695884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t-EE" dirty="0">
                <a:ln w="0"/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0x0FFFF4</a:t>
            </a:r>
            <a:endParaRPr lang="et-EE" dirty="0"/>
          </a:p>
        </p:txBody>
      </p:sp>
      <p:sp>
        <p:nvSpPr>
          <p:cNvPr id="13" name="Rectangle 12"/>
          <p:cNvSpPr/>
          <p:nvPr/>
        </p:nvSpPr>
        <p:spPr>
          <a:xfrm>
            <a:off x="8723415" y="1690688"/>
            <a:ext cx="1279071" cy="1094014"/>
          </a:xfrm>
          <a:prstGeom prst="rect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**arr</a:t>
            </a:r>
            <a:b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b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0x00AAF0</a:t>
            </a:r>
            <a:endParaRPr lang="et-EE" sz="2000" dirty="0"/>
          </a:p>
        </p:txBody>
      </p:sp>
      <p:cxnSp>
        <p:nvCxnSpPr>
          <p:cNvPr id="14" name="Straight Arrow Connector 13"/>
          <p:cNvCxnSpPr>
            <a:stCxn id="13" idx="2"/>
          </p:cNvCxnSpPr>
          <p:nvPr/>
        </p:nvCxnSpPr>
        <p:spPr>
          <a:xfrm>
            <a:off x="9362951" y="2784702"/>
            <a:ext cx="1918" cy="33791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0013658" y="4601870"/>
            <a:ext cx="1279071" cy="1094014"/>
          </a:xfrm>
          <a:prstGeom prst="rect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*arr[1]</a:t>
            </a:r>
            <a:b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br>
              <a:rPr lang="et-EE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endParaRPr lang="et-EE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10002486" y="5703447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t-EE" dirty="0">
                <a:ln w="0"/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0x0FFFF8</a:t>
            </a:r>
            <a:endParaRPr lang="et-EE" dirty="0"/>
          </a:p>
        </p:txBody>
      </p:sp>
      <p:sp>
        <p:nvSpPr>
          <p:cNvPr id="17" name="TextBox 16"/>
          <p:cNvSpPr txBox="1"/>
          <p:nvPr/>
        </p:nvSpPr>
        <p:spPr>
          <a:xfrm rot="5400000">
            <a:off x="7917258" y="3499960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t-EE" dirty="0">
                <a:ln w="0"/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0x00AAF0</a:t>
            </a:r>
            <a:endParaRPr lang="et-EE" dirty="0"/>
          </a:p>
        </p:txBody>
      </p:sp>
      <p:sp>
        <p:nvSpPr>
          <p:cNvPr id="18" name="TextBox 17"/>
          <p:cNvSpPr txBox="1"/>
          <p:nvPr/>
        </p:nvSpPr>
        <p:spPr>
          <a:xfrm rot="5400000">
            <a:off x="7917258" y="2023585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t-EE" dirty="0">
                <a:ln w="0"/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0x00AAEC</a:t>
            </a:r>
            <a:endParaRPr lang="et-E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C4D68A0-5656-4733-AB62-FEA2980F8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515200-4D11-4003-864E-3159275F2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10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34465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9C92E-DAC4-4B61-A697-F9AEAE1AB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Sample: double pointer for allocation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DBA31-5655-4812-8BBD-38E61312E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stdio.h</a:t>
            </a:r>
            <a:r>
              <a:rPr lang="en-US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stdlib.h</a:t>
            </a:r>
            <a:r>
              <a:rPr lang="en-US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AllocateData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**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vals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 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AllocateData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vals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// use data until needed</a:t>
            </a:r>
            <a:endParaRPr lang="et-EE" sz="36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BEBE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"Allocated for %d\n"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length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vals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AllocateData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**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scanf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"How many integers to allocate?\n"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scanf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"%d"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&amp;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*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malloc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*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don't forget memory check!</a:t>
            </a:r>
            <a:endParaRPr lang="et-EE" sz="36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BEBEE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t-E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EF252-4135-4268-8361-FF0162683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813D4-A102-44B0-BDA9-83F5081D4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2A1103-4317-4232-B717-577DE3226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11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769794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Allocation memory to structure members </a:t>
            </a:r>
            <a:r>
              <a:rPr lang="et-EE" dirty="0"/>
              <a:t>(</a:t>
            </a:r>
            <a:r>
              <a:rPr lang="en-US" dirty="0"/>
              <a:t>partial, </a:t>
            </a:r>
            <a:r>
              <a:rPr lang="en-US" b="1" dirty="0">
                <a:solidFill>
                  <a:srgbClr val="FF0000"/>
                </a:solidFill>
              </a:rPr>
              <a:t>single</a:t>
            </a:r>
            <a:r>
              <a:rPr lang="en-US" dirty="0"/>
              <a:t> structure, not an array!</a:t>
            </a:r>
            <a:r>
              <a:rPr lang="et-EE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001738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2000" dirty="0"/>
              <a:t>Structure member will be a pointer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18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typedef struct</a:t>
            </a:r>
            <a:endParaRPr lang="et-EE" sz="1800" b="1" dirty="0">
              <a:solidFill>
                <a:srgbClr val="0000A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8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identity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1800" dirty="0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endParaRPr lang="et-EE" sz="5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2000" dirty="0"/>
              <a:t>Allocation to the structure member is done separately. 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identity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pStr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pStr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(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identity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*)</a:t>
            </a:r>
            <a:r>
              <a:rPr lang="et-EE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alloc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identity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pStr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(</a:t>
            </a:r>
            <a:r>
              <a:rPr lang="en-US" sz="18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*)</a:t>
            </a:r>
            <a:r>
              <a:rPr lang="et-EE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alloc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t-EE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strlen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buf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+ </a:t>
            </a:r>
            <a:r>
              <a:rPr lang="en-US" sz="18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t-EE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*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1800" dirty="0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70000"/>
              </a:lnSpc>
              <a:buNone/>
            </a:pPr>
            <a:endParaRPr lang="et-EE" sz="100" dirty="0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70000"/>
              </a:lnSpc>
              <a:buNone/>
            </a:pPr>
            <a:endParaRPr lang="en-US" sz="1600" dirty="0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70000"/>
              </a:lnSpc>
              <a:buNone/>
            </a:pPr>
            <a:r>
              <a:rPr lang="en-US" sz="2000" b="1" dirty="0"/>
              <a:t>Everything</a:t>
            </a:r>
            <a:r>
              <a:rPr lang="en-US" sz="2000" dirty="0"/>
              <a:t> that was allocated also needs to be freed</a:t>
            </a:r>
          </a:p>
          <a:p>
            <a:pPr marL="457200" lvl="1" indent="0">
              <a:lnSpc>
                <a:spcPct val="8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pStr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-&gt;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8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pStr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  <a:endParaRPr lang="et-E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12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114D84-63CE-4ACD-92FA-BD7544C43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</p:spTree>
    <p:extLst>
      <p:ext uri="{BB962C8B-B14F-4D97-AF65-F5344CB8AC3E}">
        <p14:creationId xmlns:p14="http://schemas.microsoft.com/office/powerpoint/2010/main" val="1087427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task (requirements on next slide)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Read N records from a file into a structure array. N is the first number in the file.</a:t>
            </a:r>
          </a:p>
          <a:p>
            <a:r>
              <a:rPr lang="en-US" dirty="0"/>
              <a:t>Structure of a record: Identification number, first and last name, age</a:t>
            </a:r>
          </a:p>
          <a:p>
            <a:r>
              <a:rPr lang="en-US" dirty="0"/>
              <a:t>Find which age groups are the largest. </a:t>
            </a:r>
          </a:p>
          <a:p>
            <a:pPr lvl="1"/>
            <a:r>
              <a:rPr lang="en-US" dirty="0"/>
              <a:t>Display the size of each age group</a:t>
            </a:r>
          </a:p>
          <a:p>
            <a:pPr lvl="1"/>
            <a:r>
              <a:rPr lang="en-US" dirty="0"/>
              <a:t>Display the largest group(s)</a:t>
            </a:r>
          </a:p>
          <a:p>
            <a:pPr lvl="1"/>
            <a:r>
              <a:rPr lang="en-US" dirty="0"/>
              <a:t>There may be more than one largest group</a:t>
            </a:r>
          </a:p>
          <a:p>
            <a:pPr lvl="1"/>
            <a:r>
              <a:rPr lang="en-US" dirty="0"/>
              <a:t>Age group size is 10 years (0 – 9, 10 – 19, 20 – 29, …, 120 – 129)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t-EE" b="1" dirty="0"/>
              <a:t>C</a:t>
            </a:r>
            <a:r>
              <a:rPr lang="en-US" b="1" dirty="0"/>
              <a:t>heck for memory problems with </a:t>
            </a:r>
            <a:r>
              <a:rPr lang="en-US" b="1" dirty="0" err="1"/>
              <a:t>valgrind</a:t>
            </a:r>
            <a:r>
              <a:rPr lang="en-US" b="1" dirty="0"/>
              <a:t>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D6D62-F667-41A3-87BF-AF89E2A79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97CEE-E359-4039-8F3C-1B1542487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13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888194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81082-6B12-48A5-89EF-A6D0AEF7B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EF9A1-0955-48E8-8D8F-F14F2FB1B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Allocations should be precise for both the struct array and the names inside of the struct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Buffers for temporarily storing data should be fixed size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Don’t forget, plenty of functions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Including for reading the file (return your allocated struct or pass a double pointer)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Create a function that will free the entire data struct. You should call it both before the program ends and when allocation fails in the middle of reading a long file. Remember, freeing a NULL pointer won’t crash the program if you don’t know which fields are allocated (e.g. were first and last name allocated or not)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Make sure any invalid pointer address will be set to NULL	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endParaRPr lang="en-US" dirty="0"/>
          </a:p>
          <a:p>
            <a:endParaRPr lang="et-E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50B08-4B14-4946-8EEC-5F30E7BA3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904E7-9101-43D3-896E-5152DF9BD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60C4B-05E5-438B-A4A3-F5726B558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14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187513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Advanced task 1</a:t>
            </a:r>
            <a:r>
              <a:rPr lang="en-US" dirty="0"/>
              <a:t>: Allow custom age group size in years. User will specify size upon launching the program.</a:t>
            </a:r>
          </a:p>
          <a:p>
            <a:r>
              <a:rPr lang="en-US" b="1" dirty="0"/>
              <a:t>Advanced task 2</a:t>
            </a:r>
            <a:r>
              <a:rPr lang="en-US" dirty="0"/>
              <a:t>: Draw a bar graph of the age distribution. </a:t>
            </a:r>
          </a:p>
          <a:p>
            <a:pPr lvl="1"/>
            <a:r>
              <a:rPr lang="en-US" dirty="0"/>
              <a:t>Can be either horizontal or vertical.</a:t>
            </a:r>
          </a:p>
          <a:p>
            <a:pPr lvl="1"/>
            <a:r>
              <a:rPr lang="en-US" dirty="0"/>
              <a:t>Make sure it is sensible both if everyone is in the same age group or equally distributed, as well as if the file contains 10, 100 or 100 000 people.</a:t>
            </a:r>
          </a:p>
          <a:p>
            <a:r>
              <a:rPr lang="en-US" b="1" dirty="0"/>
              <a:t>Extra task:</a:t>
            </a:r>
            <a:r>
              <a:rPr lang="en-US" dirty="0"/>
              <a:t> Picture on the first slide:</a:t>
            </a:r>
          </a:p>
          <a:p>
            <a:pPr lvl="1"/>
            <a:r>
              <a:rPr lang="en-US" dirty="0"/>
              <a:t>Make the text from the picture on the first slide compile and run without any warnings or errors.</a:t>
            </a:r>
          </a:p>
          <a:p>
            <a:pPr lvl="1"/>
            <a:r>
              <a:rPr lang="en-US" dirty="0"/>
              <a:t>The program must output the message sent by the duck using the help from willy.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15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C19C92-CF78-4991-93A7-0DE295124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</p:spTree>
    <p:extLst>
      <p:ext uri="{BB962C8B-B14F-4D97-AF65-F5344CB8AC3E}">
        <p14:creationId xmlns:p14="http://schemas.microsoft.com/office/powerpoint/2010/main" val="3909420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Memory management</a:t>
            </a:r>
            <a:r>
              <a:rPr lang="et-EE" dirty="0"/>
              <a:t> v2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t-EE" dirty="0" err="1"/>
              <a:t>calloc</a:t>
            </a:r>
            <a:r>
              <a:rPr lang="et-EE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4868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sizeof</a:t>
            </a:r>
            <a:r>
              <a:rPr lang="et-EE" dirty="0"/>
              <a:t>() vs </a:t>
            </a:r>
            <a:r>
              <a:rPr lang="et-EE" dirty="0" err="1"/>
              <a:t>strlen</a:t>
            </a:r>
            <a:r>
              <a:rPr lang="et-EE" dirty="0"/>
              <a:t>()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16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stdio.h</a:t>
            </a: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16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string.h</a:t>
            </a: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10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= </a:t>
            </a:r>
            <a:r>
              <a:rPr lang="en-US" sz="16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"Hello!"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"%d\n"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"Hello!"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"%d\n"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strlen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"Hello!"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"%d\n"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"%d\n"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strlen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"%d\n"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"%d\n"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t-EE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*));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16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2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84660" y="3093671"/>
            <a:ext cx="5269140" cy="1859696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536587-79BF-4F10-8981-239A38FDB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7CC573-4F31-472E-8657-16FF663C8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3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981474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sizeof() vs </a:t>
            </a:r>
            <a:r>
              <a:rPr lang="et-EE" dirty="0" err="1"/>
              <a:t>strlen</a:t>
            </a:r>
            <a:r>
              <a:rPr lang="et-EE" dirty="0"/>
              <a:t>()</a:t>
            </a:r>
            <a:r>
              <a:rPr lang="en-US" dirty="0"/>
              <a:t> </a:t>
            </a:r>
            <a:endParaRPr lang="et-EE" dirty="0"/>
          </a:p>
        </p:txBody>
      </p:sp>
      <p:sp>
        <p:nvSpPr>
          <p:cNvPr id="6" name="Text Placeholder 5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791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Print1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){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"1: %d %d\n"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strlen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Print2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[]){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"2: %d %d\n"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strlen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Print3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4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]){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"3: %d %d\n"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strlen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){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char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4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= 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"Hello!"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"0: %d %d\n"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strlen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Print1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Print2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Print3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14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40878" y="3096663"/>
            <a:ext cx="4412922" cy="1201482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F31AD3-5C3B-4AAB-96CB-4BEB964F8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7BA2E6-EE82-4075-9754-6C81FD1E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4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098654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Workflow reminder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Declare</a:t>
            </a:r>
            <a:r>
              <a:rPr lang="et-EE" dirty="0"/>
              <a:t> a pointer</a:t>
            </a:r>
          </a:p>
          <a:p>
            <a:r>
              <a:rPr lang="et-EE" dirty="0"/>
              <a:t>Allocate memory</a:t>
            </a:r>
          </a:p>
          <a:p>
            <a:r>
              <a:rPr lang="et-EE" dirty="0"/>
              <a:t>Check that the allocation didn’t fail</a:t>
            </a:r>
          </a:p>
          <a:p>
            <a:r>
              <a:rPr lang="et-EE" dirty="0"/>
              <a:t>Do all of the processing needed</a:t>
            </a:r>
          </a:p>
          <a:p>
            <a:r>
              <a:rPr lang="et-EE" dirty="0"/>
              <a:t>Free the memory</a:t>
            </a:r>
          </a:p>
          <a:p>
            <a:r>
              <a:rPr lang="et-EE" dirty="0"/>
              <a:t>Check using valgrind that there were no memory leaks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5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2CB228-C980-4D0C-8189-23F68FE52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</p:spTree>
    <p:extLst>
      <p:ext uri="{BB962C8B-B14F-4D97-AF65-F5344CB8AC3E}">
        <p14:creationId xmlns:p14="http://schemas.microsoft.com/office/powerpoint/2010/main" val="1036111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calloc</a:t>
            </a:r>
            <a:r>
              <a:rPr lang="et-EE" dirty="0"/>
              <a:t>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t-EE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t-EE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function prototype</a:t>
            </a:r>
            <a:r>
              <a:rPr lang="et-EE" dirty="0"/>
              <a:t>:</a:t>
            </a:r>
            <a:br>
              <a:rPr lang="et-EE" dirty="0"/>
            </a:br>
            <a:r>
              <a:rPr lang="et-EE" sz="3200" dirty="0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sz="32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void</a:t>
            </a:r>
            <a:r>
              <a:rPr lang="en-US" sz="32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*</a:t>
            </a:r>
            <a:r>
              <a:rPr lang="et-EE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t-EE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t-EE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en-US" sz="3200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size_t</a:t>
            </a:r>
            <a:r>
              <a:rPr lang="et-EE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t-EE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</a:t>
            </a:r>
            <a:r>
              <a:rPr lang="en-US" sz="32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,</a:t>
            </a:r>
            <a:r>
              <a:rPr lang="en-US" sz="32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en-US" sz="3200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size_t</a:t>
            </a:r>
            <a:r>
              <a:rPr lang="et-EE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t-EE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en-US" sz="32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);</a:t>
            </a:r>
            <a:endParaRPr lang="et-EE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t-EE" sz="1100" dirty="0">
              <a:solidFill>
                <a:schemeClr val="accent4">
                  <a:lumMod val="75000"/>
                </a:schemeClr>
              </a:solidFill>
            </a:endParaRPr>
          </a:p>
          <a:p>
            <a:pPr lvl="1"/>
            <a:r>
              <a:rPr lang="en-US" dirty="0"/>
              <a:t>Return type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t-EE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t-EE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t-EE" dirty="0"/>
              <a:t> - </a:t>
            </a:r>
            <a:r>
              <a:rPr lang="en-US" dirty="0"/>
              <a:t>void pointer to the beginning of the</a:t>
            </a:r>
            <a:r>
              <a:rPr lang="et-EE" dirty="0"/>
              <a:t> </a:t>
            </a:r>
            <a:r>
              <a:rPr lang="en-US" dirty="0"/>
              <a:t>allocated block</a:t>
            </a:r>
            <a:endParaRPr lang="et-EE" dirty="0"/>
          </a:p>
          <a:p>
            <a:pPr lvl="1"/>
            <a:r>
              <a:rPr lang="et-EE" dirty="0"/>
              <a:t>1. </a:t>
            </a:r>
            <a:r>
              <a:rPr lang="en-US" dirty="0"/>
              <a:t>parameter</a:t>
            </a:r>
            <a:r>
              <a:rPr lang="et-EE" dirty="0"/>
              <a:t> </a:t>
            </a:r>
            <a:r>
              <a:rPr lang="et-EE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</a:t>
            </a:r>
            <a:r>
              <a:rPr lang="et-EE" dirty="0"/>
              <a:t> </a:t>
            </a:r>
            <a:r>
              <a:rPr lang="en-US" dirty="0"/>
              <a:t>-</a:t>
            </a:r>
            <a:r>
              <a:rPr lang="et-EE" dirty="0"/>
              <a:t> </a:t>
            </a:r>
            <a:r>
              <a:rPr lang="et-EE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t-EE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size_t</a:t>
            </a:r>
            <a:r>
              <a:rPr lang="et-EE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t-EE" dirty="0"/>
              <a:t> – </a:t>
            </a:r>
            <a:r>
              <a:rPr lang="en-US" dirty="0"/>
              <a:t>how many elements</a:t>
            </a:r>
            <a:endParaRPr lang="et-EE" dirty="0"/>
          </a:p>
          <a:p>
            <a:pPr lvl="1"/>
            <a:r>
              <a:rPr lang="et-EE" dirty="0"/>
              <a:t>2.</a:t>
            </a:r>
            <a:r>
              <a:rPr lang="en-US" dirty="0"/>
              <a:t> parameter </a:t>
            </a:r>
            <a:r>
              <a:rPr lang="et-EE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en-US" dirty="0"/>
              <a:t> - </a:t>
            </a:r>
            <a:r>
              <a:rPr lang="et-EE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t-EE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size_t</a:t>
            </a:r>
            <a:r>
              <a:rPr lang="et-EE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t-EE" dirty="0"/>
              <a:t> – </a:t>
            </a:r>
            <a:r>
              <a:rPr lang="en-US" dirty="0"/>
              <a:t>how many bytes for each element</a:t>
            </a:r>
            <a:endParaRPr lang="et-EE" dirty="0"/>
          </a:p>
          <a:p>
            <a:pPr lvl="1"/>
            <a:endParaRPr lang="et-EE" sz="1200" dirty="0"/>
          </a:p>
          <a:p>
            <a:r>
              <a:rPr lang="en-US" dirty="0"/>
              <a:t>Compared to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malloc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, the memory will be</a:t>
            </a:r>
            <a:r>
              <a:rPr lang="et-EE" dirty="0"/>
              <a:t> zero-initialized</a:t>
            </a:r>
            <a:br>
              <a:rPr lang="et-EE" dirty="0"/>
            </a:br>
            <a:br>
              <a:rPr lang="et-EE" dirty="0"/>
            </a:br>
            <a:r>
              <a:rPr lang="et-EE" dirty="0"/>
              <a:t>In code:</a:t>
            </a:r>
            <a:br>
              <a:rPr lang="et-EE" dirty="0"/>
            </a:br>
            <a:r>
              <a:rPr lang="et-EE" dirty="0"/>
              <a:t>	</a:t>
            </a:r>
            <a:r>
              <a:rPr lang="en-US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p</a:t>
            </a:r>
            <a:r>
              <a:rPr lang="et-EE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Num </a:t>
            </a:r>
            <a:r>
              <a:rPr lang="en-US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=</a:t>
            </a:r>
            <a:r>
              <a:rPr lang="et-EE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en-US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en-US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int</a:t>
            </a:r>
            <a:r>
              <a:rPr lang="en-US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*)</a:t>
            </a:r>
            <a:r>
              <a:rPr lang="en-US" kern="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calloc</a:t>
            </a:r>
            <a:r>
              <a:rPr lang="en-US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en-US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, </a:t>
            </a:r>
            <a:r>
              <a:rPr lang="en-US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sizeof</a:t>
            </a:r>
            <a:r>
              <a:rPr lang="en-US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(</a:t>
            </a:r>
            <a:r>
              <a:rPr lang="en-US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int</a:t>
            </a:r>
            <a:r>
              <a:rPr lang="en-US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));</a:t>
            </a:r>
            <a:endParaRPr lang="et-E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5F36D-0253-4003-9124-014697F1363E}" type="slidenum">
              <a:rPr lang="et-EE" smtClean="0"/>
              <a:t>6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EE9258-5897-4981-90F8-6849EC25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</p:spTree>
    <p:extLst>
      <p:ext uri="{BB962C8B-B14F-4D97-AF65-F5344CB8AC3E}">
        <p14:creationId xmlns:p14="http://schemas.microsoft.com/office/powerpoint/2010/main" val="670974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Sample</a:t>
            </a:r>
            <a:r>
              <a:rPr lang="et-EE" dirty="0"/>
              <a:t>: </a:t>
            </a:r>
            <a:r>
              <a:rPr lang="et-EE" dirty="0" err="1"/>
              <a:t>calloc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36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stdio.h</a:t>
            </a:r>
            <a:r>
              <a:rPr lang="en-US" sz="3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36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stdlib.h</a:t>
            </a:r>
            <a:r>
              <a:rPr lang="en-US" sz="3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buNone/>
            </a:pPr>
            <a:r>
              <a:rPr lang="en-US" sz="3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#define N 5</a:t>
            </a:r>
            <a:endParaRPr lang="et-EE" sz="3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lang="et-EE" sz="500" b="1" kern="0" dirty="0">
              <a:solidFill>
                <a:srgbClr val="0000A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5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5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t-EE" sz="3500" kern="0" dirty="0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t-EE" sz="350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buNone/>
            </a:pP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3500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35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t-EE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Numbers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t-EE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kern="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350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t-EE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Numbers 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t-EE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5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*)</a:t>
            </a:r>
            <a:r>
              <a:rPr lang="en-US" sz="3500" kern="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calloc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t-EE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t-EE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kern="0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5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3500" kern="0" dirty="0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80000"/>
              </a:lnSpc>
              <a:spcBef>
                <a:spcPts val="800"/>
              </a:spcBef>
              <a:buNone/>
            </a:pPr>
            <a:r>
              <a:rPr lang="et-EE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35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t-EE" sz="35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t-EE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Numbers 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==</a:t>
            </a:r>
            <a:r>
              <a:rPr lang="et-EE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NULL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t-EE" sz="3500" kern="100" dirty="0">
              <a:solidFill>
                <a:prstClr val="black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80000"/>
              </a:lnSpc>
              <a:spcBef>
                <a:spcPts val="800"/>
              </a:spcBef>
              <a:buNone/>
            </a:pP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{</a:t>
            </a:r>
            <a:endParaRPr lang="et-EE" sz="3500" kern="100" dirty="0">
              <a:solidFill>
                <a:prstClr val="black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80000"/>
              </a:lnSpc>
              <a:spcBef>
                <a:spcPts val="800"/>
              </a:spcBef>
              <a:buNone/>
            </a:pP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3500" kern="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500" kern="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t-EE" sz="3500" kern="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Not enough memory!\n</a:t>
            </a:r>
            <a:r>
              <a:rPr lang="en-US" sz="3500" kern="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3500" kern="100" dirty="0">
              <a:solidFill>
                <a:prstClr val="black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80000"/>
              </a:lnSpc>
              <a:spcBef>
                <a:spcPts val="800"/>
              </a:spcBef>
              <a:buNone/>
            </a:pP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exit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t-EE" sz="3500" kern="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3500" kern="100" dirty="0">
              <a:solidFill>
                <a:prstClr val="black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80000"/>
              </a:lnSpc>
              <a:spcBef>
                <a:spcPts val="800"/>
              </a:spcBef>
              <a:buNone/>
            </a:pP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t-EE" sz="350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35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t-EE" sz="35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3500" kern="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 </a:t>
            </a:r>
            <a:r>
              <a:rPr lang="et-EE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++)</a:t>
            </a:r>
            <a:endParaRPr lang="et-EE" sz="350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3500" kern="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500" kern="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"%d\n"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*(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t-EE" sz="3500" kern="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Numbers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3500" kern="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3500" kern="0" dirty="0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t-EE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t-EE" sz="35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Numbers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350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3500" b="1" kern="0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3500" kern="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350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5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350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10A1F44-ED1F-491F-A3EA-824119823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DFD0BA-EBBC-4EFE-8EA0-890A08F1D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7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665036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Sample: Initial values for memory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12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stdio.h</a:t>
            </a:r>
            <a:r>
              <a:rPr lang="en-US" sz="12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12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stdlib.h</a:t>
            </a:r>
            <a:r>
              <a:rPr lang="en-US" sz="12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4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#define N 5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4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t-EE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(</a:t>
            </a:r>
            <a:r>
              <a:rPr lang="en-US" sz="12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*)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malloc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2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t-EE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(</a:t>
            </a:r>
            <a:r>
              <a:rPr lang="en-US" sz="12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*)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calloc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sizeof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"\t%10s\t%10s\n"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 err="1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Malloc</a:t>
            </a:r>
            <a:r>
              <a:rPr lang="en-US" sz="12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 err="1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Calloc</a:t>
            </a:r>
            <a:r>
              <a:rPr lang="en-US" sz="12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2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 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++)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"%4d\t%10d\t%10d\n"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*(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t-EE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), *(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t-EE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2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2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  <a:endParaRPr lang="et-EE" sz="1200" dirty="0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t-EE" sz="12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</a:t>
            </a:r>
            <a:r>
              <a:rPr lang="en-US" sz="12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t-EE" sz="12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Arr1</a:t>
            </a:r>
            <a:r>
              <a:rPr lang="en-US" sz="12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200" kern="0" dirty="0">
              <a:solidFill>
                <a:srgbClr val="FF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t-EE" sz="12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</a:t>
            </a:r>
            <a:r>
              <a:rPr lang="en-US" sz="12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t-EE" sz="120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Arr2</a:t>
            </a:r>
            <a:r>
              <a:rPr lang="en-US" sz="1200" kern="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12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70000"/>
              </a:lnSpc>
              <a:spcAft>
                <a:spcPts val="0"/>
              </a:spcAft>
              <a:buNone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  <a:endParaRPr lang="et-E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8</a:t>
            </a:fld>
            <a:endParaRPr lang="et-EE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33992"/>
          <a:stretch/>
        </p:blipFill>
        <p:spPr>
          <a:xfrm>
            <a:off x="7017079" y="2964584"/>
            <a:ext cx="4844910" cy="1775056"/>
          </a:xfrm>
          <a:prstGeom prst="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9778804B-CA4A-42BF-9492-8E96BB271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</p:spTree>
    <p:extLst>
      <p:ext uri="{BB962C8B-B14F-4D97-AF65-F5344CB8AC3E}">
        <p14:creationId xmlns:p14="http://schemas.microsoft.com/office/powerpoint/2010/main" val="228051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Sample: defensive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16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stdio.h</a:t>
            </a: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16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stdlib.h</a:t>
            </a: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malloc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16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buNone/>
            </a:pPr>
            <a:endParaRPr lang="et-EE" sz="16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16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stdio.h</a:t>
            </a: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1600" dirty="0" err="1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stdlib.h</a:t>
            </a: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A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 err="1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malloc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>
                <a:solidFill>
                  <a:srgbClr val="0000A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1600" dirty="0">
                <a:solidFill>
                  <a:srgbClr val="F000F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t-EE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buNone/>
            </a:pPr>
            <a:endParaRPr lang="et-EE" sz="1600" dirty="0"/>
          </a:p>
          <a:p>
            <a:pPr marL="0" indent="0">
              <a:spcBef>
                <a:spcPts val="600"/>
              </a:spcBef>
              <a:buNone/>
            </a:pPr>
            <a:endParaRPr lang="et-EE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t-EE"/>
              <a:t>2020</a:t>
            </a:r>
            <a:endParaRPr lang="et-EE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805362"/>
            <a:ext cx="4619625" cy="14668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b="15385"/>
          <a:stretch/>
        </p:blipFill>
        <p:spPr>
          <a:xfrm>
            <a:off x="6172200" y="4805362"/>
            <a:ext cx="4619625" cy="146685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37D089-8D3C-4436-84CA-5101C0BA3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t-EE"/>
              <a:t>Risto Heinsar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99E86-C0E3-4448-9A6D-F2649FEF1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D6BF8-BED5-49CF-A2B1-B145E0CE6C53}" type="slidenum">
              <a:rPr lang="et-EE" smtClean="0"/>
              <a:t>9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503784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2821</TotalTime>
  <Words>834</Words>
  <Application>Microsoft Office PowerPoint</Application>
  <PresentationFormat>Widescreen</PresentationFormat>
  <Paragraphs>245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Office Theme</vt:lpstr>
      <vt:lpstr>PowerPoint Presentation</vt:lpstr>
      <vt:lpstr>Memory management v2</vt:lpstr>
      <vt:lpstr>sizeof() vs strlen()</vt:lpstr>
      <vt:lpstr>sizeof() vs strlen() </vt:lpstr>
      <vt:lpstr>Workflow reminder</vt:lpstr>
      <vt:lpstr>calloc()</vt:lpstr>
      <vt:lpstr>Sample: calloc</vt:lpstr>
      <vt:lpstr>Sample: Initial values for memory</vt:lpstr>
      <vt:lpstr>Sample: defensive programming</vt:lpstr>
      <vt:lpstr>Sample: defensive programming</vt:lpstr>
      <vt:lpstr>Sample: double pointer for allocation</vt:lpstr>
      <vt:lpstr>Allocation memory to structure members (partial, single structure, not an array!)</vt:lpstr>
      <vt:lpstr>Lab task (requirements on next slide)</vt:lpstr>
      <vt:lpstr>Requirements</vt:lpstr>
      <vt:lpstr>Advanced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Mäluhaldus v2</dc:title>
  <dc:creator>Risto Heinsar</dc:creator>
  <cp:lastModifiedBy>Risto Heinsar</cp:lastModifiedBy>
  <cp:revision>170</cp:revision>
  <dcterms:created xsi:type="dcterms:W3CDTF">2014-03-12T10:49:08Z</dcterms:created>
  <dcterms:modified xsi:type="dcterms:W3CDTF">2020-03-22T23:49:57Z</dcterms:modified>
</cp:coreProperties>
</file>

<file path=docProps/thumbnail.jpeg>
</file>